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58" r:id="rId3"/>
    <p:sldId id="256" r:id="rId4"/>
    <p:sldId id="265" r:id="rId5"/>
    <p:sldId id="305" r:id="rId6"/>
    <p:sldId id="268" r:id="rId7"/>
    <p:sldId id="276" r:id="rId8"/>
    <p:sldId id="274" r:id="rId9"/>
    <p:sldId id="264" r:id="rId10"/>
    <p:sldId id="275" r:id="rId11"/>
    <p:sldId id="286" r:id="rId12"/>
    <p:sldId id="287" r:id="rId13"/>
    <p:sldId id="288" r:id="rId14"/>
    <p:sldId id="289" r:id="rId15"/>
    <p:sldId id="290" r:id="rId16"/>
    <p:sldId id="293" r:id="rId17"/>
    <p:sldId id="292" r:id="rId18"/>
    <p:sldId id="291" r:id="rId19"/>
    <p:sldId id="294" r:id="rId20"/>
    <p:sldId id="295" r:id="rId21"/>
    <p:sldId id="259" r:id="rId22"/>
    <p:sldId id="299" r:id="rId23"/>
    <p:sldId id="300" r:id="rId24"/>
    <p:sldId id="301" r:id="rId25"/>
    <p:sldId id="302" r:id="rId26"/>
    <p:sldId id="303" r:id="rId27"/>
    <p:sldId id="304" r:id="rId28"/>
    <p:sldId id="260" r:id="rId29"/>
    <p:sldId id="266" r:id="rId30"/>
    <p:sldId id="296" r:id="rId31"/>
    <p:sldId id="281" r:id="rId32"/>
    <p:sldId id="282" r:id="rId33"/>
    <p:sldId id="283" r:id="rId34"/>
    <p:sldId id="267" r:id="rId35"/>
    <p:sldId id="297" r:id="rId36"/>
    <p:sldId id="307" r:id="rId37"/>
    <p:sldId id="308" r:id="rId38"/>
    <p:sldId id="309" r:id="rId39"/>
    <p:sldId id="311" r:id="rId40"/>
    <p:sldId id="310" r:id="rId41"/>
    <p:sldId id="285" r:id="rId42"/>
    <p:sldId id="261" r:id="rId43"/>
    <p:sldId id="273" r:id="rId44"/>
    <p:sldId id="306" r:id="rId45"/>
    <p:sldId id="279" r:id="rId46"/>
    <p:sldId id="280" r:id="rId47"/>
    <p:sldId id="284" r:id="rId48"/>
    <p:sldId id="298" r:id="rId49"/>
    <p:sldId id="257" r:id="rId50"/>
    <p:sldId id="312" r:id="rId51"/>
    <p:sldId id="315" r:id="rId52"/>
    <p:sldId id="313" r:id="rId53"/>
    <p:sldId id="314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Bpaoz9z1M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Od7rDFYbc" TargetMode="External"/><Relationship Id="rId4" Type="http://schemas.openxmlformats.org/officeDocument/2006/relationships/hyperlink" Target="https://www.youtube.com/watch?v=fTCTuJRkvng" TargetMode="External"/><Relationship Id="rId5" Type="http://schemas.openxmlformats.org/officeDocument/2006/relationships/hyperlink" Target="https://youtu.be/I6DjFX3rgJ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YKOdR2rJsw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owQx0ieP8" TargetMode="External"/><Relationship Id="rId4" Type="http://schemas.openxmlformats.org/officeDocument/2006/relationships/hyperlink" Target="https://www.youtube.com/watch?v=uKN-mS-0fPg" TargetMode="External"/><Relationship Id="rId5" Type="http://schemas.openxmlformats.org/officeDocument/2006/relationships/hyperlink" Target="https://youtu.be/V1-jrN8qRe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n0kySDFlxlQ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bugshavebellybuttons.com/educational-materials/" TargetMode="External"/><Relationship Id="rId4" Type="http://schemas.openxmlformats.org/officeDocument/2006/relationships/hyperlink" Target="http://www.tortorellafoundation.org" TargetMode="External"/><Relationship Id="rId5" Type="http://schemas.openxmlformats.org/officeDocument/2006/relationships/hyperlink" Target="http://www.facebook.com/tortorellafound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8wLgXZ92M" TargetMode="External"/><Relationship Id="rId4" Type="http://schemas.openxmlformats.org/officeDocument/2006/relationships/hyperlink" Target="https://www.youtube.com/watch?v=ynEMFFj-PSM" TargetMode="External"/><Relationship Id="rId5" Type="http://schemas.openxmlformats.org/officeDocument/2006/relationships/hyperlink" Target="https://www.youtube.com/watch?v=tBpaoz9z1Mw" TargetMode="External"/><Relationship Id="rId6" Type="http://schemas.openxmlformats.org/officeDocument/2006/relationships/hyperlink" Target="https://www.youtube.com/watch?v=3XP92QliwgQ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KyDrAyaAU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461" y="3923155"/>
            <a:ext cx="5960372" cy="148440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The Tortorella </a:t>
            </a:r>
            <a:r>
              <a:rPr lang="en-US" sz="32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Family Foundation and Bear’s </a:t>
            </a:r>
            <a:r>
              <a:rPr lang="en-US" sz="32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Angels Humane Education Program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32" y="5407557"/>
            <a:ext cx="3713994" cy="1101608"/>
          </a:xfrm>
          <a:prstGeom prst="rect">
            <a:avLst/>
          </a:prstGeom>
        </p:spPr>
      </p:pic>
      <p:pic>
        <p:nvPicPr>
          <p:cNvPr id="6" name="Picture 5" descr="Bears-Angels-Logo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2" y="0"/>
            <a:ext cx="6694168" cy="38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 b="1662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Honor of Bear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3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The bookmark, Can You Help Detective Bear?  asks readers to help discover what is “bugging” </a:t>
            </a:r>
            <a:r>
              <a:rPr lang="en-US" dirty="0" smtClean="0"/>
              <a:t>Detective Bear’s and his friends. By </a:t>
            </a:r>
            <a:r>
              <a:rPr lang="en-US" dirty="0"/>
              <a:t>looking through Detective Bear’s magnifying glass, we find </a:t>
            </a:r>
            <a:r>
              <a:rPr lang="en-US" dirty="0" smtClean="0"/>
              <a:t>three different </a:t>
            </a:r>
            <a:r>
              <a:rPr lang="en-US" dirty="0"/>
              <a:t>bugs that might be harmful to cats and dogs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Fleas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Heartworm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Ticks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Detective Bear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64" y="4021667"/>
            <a:ext cx="1695051" cy="26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Fleas are tiny insects, no more </a:t>
            </a:r>
            <a:r>
              <a:rPr lang="en-US" dirty="0" smtClean="0"/>
              <a:t>than </a:t>
            </a:r>
            <a:r>
              <a:rPr lang="en-US" dirty="0"/>
              <a:t>1/12” to 1/8” long.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cannot fly but can jump very high for their size. If </a:t>
            </a:r>
            <a:r>
              <a:rPr lang="en-US" dirty="0" smtClean="0"/>
              <a:t>they jump </a:t>
            </a:r>
            <a:r>
              <a:rPr lang="en-US" dirty="0"/>
              <a:t>onto an animal, such as a dog or cat, they can live in the animal’s fur for a long time.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Fleas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00" y="4724400"/>
            <a:ext cx="3158750" cy="17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fleas lay eggs </a:t>
            </a:r>
            <a:r>
              <a:rPr lang="en-US" dirty="0" smtClean="0"/>
              <a:t>and in </a:t>
            </a:r>
            <a:r>
              <a:rPr lang="en-US" dirty="0"/>
              <a:t>a short amount of time, a cat or dog can have hundreds of fleas. Fleas will bite the animal and cause </a:t>
            </a:r>
            <a:r>
              <a:rPr lang="en-US" dirty="0" smtClean="0"/>
              <a:t>discomfort (</a:t>
            </a:r>
            <a:r>
              <a:rPr lang="en-US" dirty="0"/>
              <a:t>itching) and </a:t>
            </a:r>
            <a:r>
              <a:rPr lang="en-US" dirty="0" smtClean="0"/>
              <a:t>pain.</a:t>
            </a:r>
          </a:p>
          <a:p>
            <a:endParaRPr lang="en-US" dirty="0"/>
          </a:p>
          <a:p>
            <a:r>
              <a:rPr lang="en-US" dirty="0" smtClean="0"/>
              <a:t>Fleas </a:t>
            </a:r>
            <a:r>
              <a:rPr lang="en-US" dirty="0"/>
              <a:t>can cause skin diseases in animals and in humans.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Fleas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47" y="4330747"/>
            <a:ext cx="1555003" cy="2336753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93920"/>
            <a:ext cx="3524250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These worms most often attack dogs. The worms, when fully grown, are 1 foot long.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Heart </a:t>
            </a:r>
            <a:r>
              <a:rPr lang="en-US" dirty="0"/>
              <a:t>worms get into a </a:t>
            </a:r>
            <a:r>
              <a:rPr lang="en-US" dirty="0" smtClean="0"/>
              <a:t>dog’s skin </a:t>
            </a:r>
            <a:r>
              <a:rPr lang="en-US" dirty="0"/>
              <a:t>though a mosquito bite. The mosquito carries baby heartworms in its blood from biting an animal that </a:t>
            </a:r>
            <a:r>
              <a:rPr lang="en-US" dirty="0" smtClean="0"/>
              <a:t>has already </a:t>
            </a:r>
            <a:r>
              <a:rPr lang="en-US" dirty="0"/>
              <a:t>been infected with heartworms. This is how a mosquito spreads heartworms from one dog to another.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07427" y="727561"/>
            <a:ext cx="7756263" cy="1054250"/>
          </a:xfrm>
        </p:spPr>
        <p:txBody>
          <a:bodyPr/>
          <a:lstStyle/>
          <a:p>
            <a:r>
              <a:rPr lang="en-US" dirty="0" smtClean="0"/>
              <a:t>Heartworm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32" y="184597"/>
            <a:ext cx="206375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baby heartworms find their way into a dog’s heart and lungs where they grow and lay eggs.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Heartworms can seriously damage an animal’s lungs and heart and if they are not treated with special medication, the animal can become very ill and die.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Heartworm</a:t>
            </a:r>
            <a:endParaRPr lang="en-US" dirty="0"/>
          </a:p>
        </p:txBody>
      </p:sp>
      <p:pic>
        <p:nvPicPr>
          <p:cNvPr id="4" name="Picture 3" descr="downloa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17" y="4669523"/>
            <a:ext cx="2844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Heartworm</a:t>
            </a:r>
            <a:endParaRPr lang="en-US" dirty="0"/>
          </a:p>
        </p:txBody>
      </p:sp>
      <p:pic>
        <p:nvPicPr>
          <p:cNvPr id="4" name="Content Placeholder 3" descr="dog-heartworm_updated_2017_1-01sca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19" r="-37219"/>
          <a:stretch>
            <a:fillRect/>
          </a:stretch>
        </p:blipFill>
        <p:spPr>
          <a:xfrm>
            <a:off x="561663" y="2248347"/>
            <a:ext cx="8002345" cy="40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Ticks are arachnids - animals that have eight legs, like spiders. They don’t fly or jump, but live in the grass </a:t>
            </a:r>
            <a:r>
              <a:rPr lang="en-US" dirty="0" smtClean="0"/>
              <a:t>and bushes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Ticks </a:t>
            </a:r>
            <a:r>
              <a:rPr lang="en-US" dirty="0"/>
              <a:t>can attach themselves to cats and dogs when those animals walk through the grass or bushes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24417" y="579395"/>
            <a:ext cx="7756263" cy="1054250"/>
          </a:xfrm>
        </p:spPr>
        <p:txBody>
          <a:bodyPr/>
          <a:lstStyle/>
          <a:p>
            <a:r>
              <a:rPr lang="en-US" dirty="0" smtClean="0"/>
              <a:t>Ticks</a:t>
            </a:r>
            <a:endParaRPr lang="en-US" dirty="0"/>
          </a:p>
        </p:txBody>
      </p:sp>
      <p:pic>
        <p:nvPicPr>
          <p:cNvPr id="5" name="Picture 4" descr="downloa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26" y="4638090"/>
            <a:ext cx="4119458" cy="214582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0" y="0"/>
            <a:ext cx="325572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 even attach themselves to humans. Ticks insert their mouth under an animal’s skin and feed off of its blood.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They can pass along diseases to the animal. One disease caused by ticks is Lyme disease. This is a disease that causes the swelling of the joints in the animal’s legs and makes walking or moving very painful.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573" y="570156"/>
            <a:ext cx="7756263" cy="1054250"/>
          </a:xfrm>
        </p:spPr>
        <p:txBody>
          <a:bodyPr/>
          <a:lstStyle/>
          <a:p>
            <a:r>
              <a:rPr lang="en-US" dirty="0" smtClean="0"/>
              <a:t>Ticks</a:t>
            </a:r>
            <a:endParaRPr lang="en-US" dirty="0"/>
          </a:p>
        </p:txBody>
      </p:sp>
      <p:pic>
        <p:nvPicPr>
          <p:cNvPr id="5" name="Picture 4" descr="download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48681" cy="1905000"/>
          </a:xfrm>
          <a:prstGeom prst="rect">
            <a:avLst/>
          </a:prstGeom>
        </p:spPr>
      </p:pic>
      <p:pic>
        <p:nvPicPr>
          <p:cNvPr id="6" name="Picture 5" descr="download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61" y="-1"/>
            <a:ext cx="3377639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7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There are special medicines to </a:t>
            </a:r>
            <a:r>
              <a:rPr lang="en-US" dirty="0" smtClean="0"/>
              <a:t>prevent and </a:t>
            </a:r>
            <a:r>
              <a:rPr lang="en-US" dirty="0"/>
              <a:t>treat disease from ticks, fleas and heartworms. </a:t>
            </a:r>
            <a:endParaRPr lang="en-US" dirty="0" smtClean="0"/>
          </a:p>
          <a:p>
            <a:pPr lvl="1"/>
            <a:r>
              <a:rPr lang="en-US" dirty="0" smtClean="0"/>
              <a:t>See video on flea </a:t>
            </a:r>
            <a:r>
              <a:rPr lang="en-US" dirty="0"/>
              <a:t>and </a:t>
            </a:r>
            <a:r>
              <a:rPr lang="en-US" dirty="0" smtClean="0"/>
              <a:t>tick </a:t>
            </a:r>
            <a:r>
              <a:rPr lang="en-US" dirty="0"/>
              <a:t>medication: </a:t>
            </a:r>
            <a:r>
              <a:rPr lang="en-US" dirty="0">
                <a:hlinkClick r:id="rId2"/>
              </a:rPr>
              <a:t>https://www.youtube.com/watch?v=tBpaoz9z1Mw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for us to talk to </a:t>
            </a:r>
            <a:r>
              <a:rPr lang="en-US" dirty="0" smtClean="0"/>
              <a:t>a </a:t>
            </a:r>
            <a:r>
              <a:rPr lang="en-US" b="1" u="sng" dirty="0" smtClean="0"/>
              <a:t>veterinarian</a:t>
            </a:r>
            <a:r>
              <a:rPr lang="en-US" dirty="0" smtClean="0"/>
              <a:t> </a:t>
            </a:r>
            <a:r>
              <a:rPr lang="en-US" dirty="0"/>
              <a:t>to learn more about these medications.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9656"/>
            <a:ext cx="7756263" cy="1054250"/>
          </a:xfrm>
        </p:spPr>
        <p:txBody>
          <a:bodyPr/>
          <a:lstStyle/>
          <a:p>
            <a:r>
              <a:rPr lang="en-US" sz="4000" dirty="0"/>
              <a:t>How can we help our pets so that they won’t get </a:t>
            </a:r>
            <a:r>
              <a:rPr lang="en-US" sz="4000" dirty="0" smtClean="0"/>
              <a:t>sick?</a:t>
            </a:r>
            <a:endParaRPr lang="en-US" sz="40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3" y="5175250"/>
            <a:ext cx="1983532" cy="168275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16" y="4804833"/>
            <a:ext cx="2053167" cy="2053167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82" y="5000190"/>
            <a:ext cx="1857809" cy="1857809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46" y="994833"/>
            <a:ext cx="2114154" cy="14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1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028" y="1559273"/>
            <a:ext cx="5665991" cy="1507361"/>
          </a:xfrm>
        </p:spPr>
        <p:txBody>
          <a:bodyPr/>
          <a:lstStyle/>
          <a:p>
            <a:r>
              <a:rPr lang="en-US" dirty="0"/>
              <a:t>Bookmark</a:t>
            </a:r>
            <a:br>
              <a:rPr lang="en-US" dirty="0"/>
            </a:br>
            <a:r>
              <a:rPr lang="en-US" dirty="0" smtClean="0"/>
              <a:t> Lessons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2028" y="4145746"/>
            <a:ext cx="5960372" cy="14844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By </a:t>
            </a:r>
            <a:r>
              <a:rPr lang="en-US" sz="32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the Tortorella Family Foundation and </a:t>
            </a:r>
            <a:r>
              <a:rPr lang="en-US" sz="32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Bear’s </a:t>
            </a:r>
            <a:r>
              <a:rPr lang="en-US" sz="32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ea typeface="+mj-ea"/>
                <a:cs typeface="+mj-cs"/>
              </a:rPr>
              <a:t>Angels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497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>
              <a:buFont typeface="Wingdings" pitchFamily="2" charset="2"/>
              <a:buChar char=""/>
            </a:pPr>
            <a:r>
              <a:rPr lang="en-US" dirty="0" smtClean="0"/>
              <a:t>Answer the questions based on what you learned from the slides, videos, </a:t>
            </a:r>
            <a:r>
              <a:rPr lang="en-US" dirty="0"/>
              <a:t>the bookmark, the guide, and brochure</a:t>
            </a:r>
            <a:r>
              <a:rPr lang="en-US" dirty="0" smtClean="0"/>
              <a:t>.</a:t>
            </a:r>
          </a:p>
          <a:p>
            <a:pPr marL="0" lvl="1" indent="0">
              <a:buNone/>
            </a:pPr>
            <a:endParaRPr lang="en-US" dirty="0"/>
          </a:p>
          <a:p>
            <a:r>
              <a:rPr lang="en-US" sz="2200" dirty="0" smtClean="0"/>
              <a:t>Complete the activity sheet for this lesson and answers can be written on the bookmarks at another time.</a:t>
            </a:r>
          </a:p>
          <a:p>
            <a:pPr marL="0" indent="0">
              <a:buNone/>
            </a:pPr>
            <a:endParaRPr lang="en-US" sz="2200" dirty="0" smtClean="0"/>
          </a:p>
          <a:p>
            <a:pPr marL="365760" lvl="1">
              <a:buFont typeface="Wingdings" pitchFamily="2" charset="2"/>
              <a:buChar char=""/>
            </a:pPr>
            <a:r>
              <a:rPr lang="en-US" dirty="0" smtClean="0"/>
              <a:t>You can then earn a </a:t>
            </a:r>
            <a:r>
              <a:rPr lang="en-US" dirty="0"/>
              <a:t>Bear’s Cub Humane Education </a:t>
            </a:r>
            <a:r>
              <a:rPr lang="en-US" dirty="0" smtClean="0"/>
              <a:t>Certificate after completing all three bookmarks!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9656"/>
            <a:ext cx="7756263" cy="1054250"/>
          </a:xfrm>
        </p:spPr>
        <p:txBody>
          <a:bodyPr/>
          <a:lstStyle/>
          <a:p>
            <a:r>
              <a:rPr lang="en-US" dirty="0" smtClean="0"/>
              <a:t>Now it’s bookmark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6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054"/>
            <a:ext cx="9144000" cy="50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/>
              <a:t> </a:t>
            </a:r>
            <a:r>
              <a:rPr lang="en-US" sz="5400" dirty="0" smtClean="0"/>
              <a:t>She has fleas.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309"/>
            <a:ext cx="9144000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/>
              <a:t> </a:t>
            </a:r>
            <a:r>
              <a:rPr lang="en-US" sz="5400" dirty="0" smtClean="0"/>
              <a:t>It is a tick.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7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3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 C. Heart-worms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3: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9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9" y="495300"/>
            <a:ext cx="7962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082" y="995993"/>
            <a:ext cx="7223436" cy="128078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Miss Kitty Watson’s -</a:t>
            </a:r>
            <a:br>
              <a:rPr lang="en-US" sz="4800" dirty="0"/>
            </a:br>
            <a:r>
              <a:rPr lang="en-US" sz="4800" dirty="0"/>
              <a:t>Helping Community Cats Bookmark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05" y="2276781"/>
            <a:ext cx="2875283" cy="43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8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Teach us to keep </a:t>
            </a:r>
            <a:r>
              <a:rPr lang="en-US" sz="3200" dirty="0"/>
              <a:t>pets </a:t>
            </a:r>
            <a:r>
              <a:rPr lang="en-US" sz="3200" dirty="0" smtClean="0"/>
              <a:t>healthy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Teach us about community and feral cats.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83" y="4192942"/>
            <a:ext cx="4381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75" y="2491138"/>
            <a:ext cx="3454889" cy="4091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80" y="215624"/>
            <a:ext cx="4432729" cy="2275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6750" y="349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Guide to Detective Bear and Miss Kitty Watson’s </a:t>
            </a:r>
            <a:r>
              <a:rPr lang="en-US" dirty="0" smtClean="0"/>
              <a:t>-Helping Community Cats Bookmark</a:t>
            </a:r>
          </a:p>
          <a:p>
            <a:r>
              <a:rPr lang="en-US" dirty="0"/>
              <a:t>Brochure guide to the bookmarks</a:t>
            </a:r>
          </a:p>
          <a:p>
            <a:r>
              <a:rPr lang="en-US" dirty="0" smtClean="0"/>
              <a:t>Miss </a:t>
            </a:r>
            <a:r>
              <a:rPr lang="en-US" dirty="0"/>
              <a:t>Kitty Watson’s Activity </a:t>
            </a:r>
            <a:r>
              <a:rPr lang="en-US" dirty="0" smtClean="0"/>
              <a:t>sheet</a:t>
            </a:r>
          </a:p>
          <a:p>
            <a:r>
              <a:rPr lang="en-US" dirty="0"/>
              <a:t>Detective Bear and Miss Kitty Watson’s -Helping Community Cats </a:t>
            </a:r>
            <a:r>
              <a:rPr lang="en-US" dirty="0" smtClean="0"/>
              <a:t>Bookmark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/>
              <a:t>Bear’s Cub Humane Education Certificate for end of all lessons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7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Grades K-2: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can watch videos </a:t>
            </a:r>
            <a:r>
              <a:rPr lang="en-US" dirty="0"/>
              <a:t>on </a:t>
            </a:r>
            <a:r>
              <a:rPr lang="en-US" dirty="0" smtClean="0"/>
              <a:t>helping community </a:t>
            </a:r>
            <a:r>
              <a:rPr lang="en-US" dirty="0"/>
              <a:t>c</a:t>
            </a:r>
            <a:r>
              <a:rPr lang="en-US" dirty="0" smtClean="0"/>
              <a:t>ats. The teacher can go through the slides with all the information from the hand out.</a:t>
            </a:r>
          </a:p>
          <a:p>
            <a:pPr lvl="1"/>
            <a:r>
              <a:rPr lang="en-US" dirty="0" smtClean="0"/>
              <a:t>Students will complete </a:t>
            </a:r>
            <a:r>
              <a:rPr lang="en-US" dirty="0"/>
              <a:t>Miss Kitty Watson’s </a:t>
            </a:r>
            <a:r>
              <a:rPr lang="en-US" dirty="0" smtClean="0"/>
              <a:t>Activity sheet, which goes along with </a:t>
            </a:r>
            <a:r>
              <a:rPr lang="en-US" dirty="0"/>
              <a:t>the </a:t>
            </a:r>
            <a:r>
              <a:rPr lang="en-US" dirty="0" smtClean="0"/>
              <a:t>bookmark, the guide, and brochure.</a:t>
            </a:r>
          </a:p>
          <a:p>
            <a:pPr lvl="1"/>
            <a:r>
              <a:rPr lang="en-US" dirty="0"/>
              <a:t>Students will earn a Bear’s Cub Humane Education Certificate after completing all three bookmarks!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Options for Students K-2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433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Grades 3-6: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can watch videos on </a:t>
            </a:r>
            <a:r>
              <a:rPr lang="en-US" dirty="0"/>
              <a:t>helping community cats</a:t>
            </a:r>
            <a:r>
              <a:rPr lang="en-US" dirty="0" smtClean="0"/>
              <a:t>. The teacher can go through the slides with all the information from the hand out.</a:t>
            </a:r>
          </a:p>
          <a:p>
            <a:pPr lvl="1"/>
            <a:r>
              <a:rPr lang="en-US" dirty="0" smtClean="0"/>
              <a:t>Students can read </a:t>
            </a:r>
            <a:r>
              <a:rPr lang="en-US" dirty="0"/>
              <a:t>the </a:t>
            </a:r>
            <a:r>
              <a:rPr lang="en-US" dirty="0" smtClean="0"/>
              <a:t>guide, </a:t>
            </a:r>
            <a:r>
              <a:rPr lang="en-US" dirty="0"/>
              <a:t>“A Guide to Detective Bear and Miss Kitty Watson’s </a:t>
            </a:r>
            <a:r>
              <a:rPr lang="en-US" dirty="0" smtClean="0"/>
              <a:t>-Helping </a:t>
            </a:r>
            <a:r>
              <a:rPr lang="en-US" dirty="0"/>
              <a:t>Community Cats </a:t>
            </a:r>
            <a:r>
              <a:rPr lang="en-US" dirty="0" smtClean="0"/>
              <a:t>Bookmark,” on their own or in partnerships or groups and/or the brochure.</a:t>
            </a:r>
          </a:p>
          <a:p>
            <a:pPr lvl="1"/>
            <a:r>
              <a:rPr lang="en-US" dirty="0" smtClean="0"/>
              <a:t>Students will complete </a:t>
            </a:r>
            <a:r>
              <a:rPr lang="en-US" dirty="0"/>
              <a:t>Miss Kitty Watson’s </a:t>
            </a:r>
            <a:r>
              <a:rPr lang="en-US" dirty="0" smtClean="0"/>
              <a:t>Activity sheet, which goes along with the bookmark and the guide.</a:t>
            </a:r>
          </a:p>
          <a:p>
            <a:pPr lvl="1"/>
            <a:r>
              <a:rPr lang="en-US" dirty="0"/>
              <a:t>Students will earn a Bear’s Cub Humane Education Certificate after completing all three bookmarks!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Options for Students Grades 3-6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27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2248347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K-2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bYKOdR2rJsw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1lOd7rDFYbc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and up: </a:t>
            </a:r>
          </a:p>
          <a:p>
            <a:pPr lvl="1"/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fTCTuJRkvng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://youtu.be/</a:t>
            </a:r>
            <a:r>
              <a:rPr lang="en-US" dirty="0" smtClean="0">
                <a:hlinkClick r:id="rId5"/>
              </a:rPr>
              <a:t>I6DjFX3rgJo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https://www.youtube.com/watch?v=1lOd7rDFYbc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Video Options on </a:t>
            </a:r>
            <a:r>
              <a:rPr lang="en-US" sz="4000" dirty="0"/>
              <a:t>community and feral cats.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582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79086" cy="4260403"/>
          </a:xfrm>
        </p:spPr>
        <p:txBody>
          <a:bodyPr>
            <a:normAutofit/>
          </a:bodyPr>
          <a:lstStyle/>
          <a:p>
            <a:r>
              <a:rPr lang="en-US" dirty="0" smtClean="0"/>
              <a:t>Bear’s Angels </a:t>
            </a:r>
            <a:r>
              <a:rPr lang="en-US" dirty="0"/>
              <a:t>, a </a:t>
            </a:r>
            <a:r>
              <a:rPr lang="en-US" dirty="0" smtClean="0"/>
              <a:t>program created for shelters </a:t>
            </a:r>
            <a:r>
              <a:rPr lang="en-US" dirty="0"/>
              <a:t>and rescues who do great things for animals in need.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this bookmark, we meet </a:t>
            </a:r>
            <a:r>
              <a:rPr lang="en-US" dirty="0" smtClean="0"/>
              <a:t>Detective Bear’s </a:t>
            </a:r>
            <a:r>
              <a:rPr lang="en-US" dirty="0"/>
              <a:t>new friend, Miss Kitty Watson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Through the Helping Community Cats  bookmark, Detective Bear and Miss Kitty Watson talk </a:t>
            </a:r>
            <a:r>
              <a:rPr lang="en-US" dirty="0" smtClean="0"/>
              <a:t>about community </a:t>
            </a:r>
            <a:r>
              <a:rPr lang="en-US" dirty="0"/>
              <a:t>or feral cats.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726" y="589979"/>
            <a:ext cx="7756263" cy="1054250"/>
          </a:xfrm>
        </p:spPr>
        <p:txBody>
          <a:bodyPr/>
          <a:lstStyle/>
          <a:p>
            <a:r>
              <a:rPr lang="en-US" sz="4800" dirty="0" smtClean="0"/>
              <a:t>Who is </a:t>
            </a:r>
            <a:r>
              <a:rPr lang="en-US" sz="4800" dirty="0"/>
              <a:t>Miss Kitty </a:t>
            </a:r>
            <a:r>
              <a:rPr lang="en-US" sz="4800" dirty="0" smtClean="0"/>
              <a:t>Watson?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989" y="423333"/>
            <a:ext cx="991527" cy="14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1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>
              <a:buFont typeface="Wingdings" pitchFamily="2" charset="2"/>
              <a:buChar char=""/>
            </a:pPr>
            <a:r>
              <a:rPr lang="en-US" dirty="0" smtClean="0"/>
              <a:t>Answer the questions based on what you learned from the slides, videos, </a:t>
            </a:r>
            <a:r>
              <a:rPr lang="en-US" dirty="0"/>
              <a:t>the bookmark, the guide, and brochure</a:t>
            </a:r>
            <a:r>
              <a:rPr lang="en-US" dirty="0" smtClean="0"/>
              <a:t>.</a:t>
            </a:r>
          </a:p>
          <a:p>
            <a:pPr marL="0" lvl="1" indent="0">
              <a:buNone/>
            </a:pPr>
            <a:endParaRPr lang="en-US" dirty="0"/>
          </a:p>
          <a:p>
            <a:r>
              <a:rPr lang="en-US" sz="2200" dirty="0" smtClean="0"/>
              <a:t>Complete the activity sheet for this lesson and answers can be written on the bookmarks at another time.</a:t>
            </a:r>
          </a:p>
          <a:p>
            <a:pPr marL="0" indent="0">
              <a:buNone/>
            </a:pPr>
            <a:endParaRPr lang="en-US" sz="2200" dirty="0" smtClean="0"/>
          </a:p>
          <a:p>
            <a:pPr marL="365760" lvl="1">
              <a:buFont typeface="Wingdings" pitchFamily="2" charset="2"/>
              <a:buChar char=""/>
            </a:pPr>
            <a:r>
              <a:rPr lang="en-US" dirty="0" smtClean="0"/>
              <a:t>You can then earn a </a:t>
            </a:r>
            <a:r>
              <a:rPr lang="en-US" dirty="0"/>
              <a:t>Bear’s Cub Humane Education </a:t>
            </a:r>
            <a:r>
              <a:rPr lang="en-US" dirty="0" smtClean="0"/>
              <a:t>Certificate!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9656"/>
            <a:ext cx="7756263" cy="1054250"/>
          </a:xfrm>
        </p:spPr>
        <p:txBody>
          <a:bodyPr/>
          <a:lstStyle/>
          <a:p>
            <a:r>
              <a:rPr lang="en-US" dirty="0" smtClean="0"/>
              <a:t>Now it’s bookmark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25797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92" y="3956223"/>
            <a:ext cx="2487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Several words in their description are highlighted.  Find those highlighted words in a puzzle.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1043" y="2301379"/>
            <a:ext cx="23213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Please </a:t>
            </a:r>
            <a:r>
              <a:rPr lang="en-US" sz="2000" dirty="0">
                <a:solidFill>
                  <a:srgbClr val="008000"/>
                </a:solidFill>
              </a:rPr>
              <a:t>note that the words in the puzzle can be up or down or diagonal. They can be backwards, too.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446" y="683901"/>
            <a:ext cx="21275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Detective Bear and Miss Kitty Watson </a:t>
            </a:r>
            <a:r>
              <a:rPr lang="en-US" sz="2000" dirty="0" smtClean="0">
                <a:solidFill>
                  <a:srgbClr val="000090"/>
                </a:solidFill>
              </a:rPr>
              <a:t>explain </a:t>
            </a:r>
            <a:r>
              <a:rPr lang="en-US" sz="2000" dirty="0">
                <a:solidFill>
                  <a:srgbClr val="000090"/>
                </a:solidFill>
              </a:rPr>
              <a:t>how children can help the cats.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5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917"/>
            <a:ext cx="9144000" cy="4001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588" y="4917569"/>
            <a:ext cx="6578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8000"/>
                </a:solidFill>
              </a:rPr>
              <a:t>Words to find:</a:t>
            </a:r>
          </a:p>
          <a:p>
            <a:pPr algn="ctr"/>
            <a:r>
              <a:rPr lang="en-US" sz="2400" dirty="0" smtClean="0"/>
              <a:t>cats</a:t>
            </a:r>
          </a:p>
          <a:p>
            <a:pPr algn="ctr"/>
            <a:r>
              <a:rPr lang="en-US" sz="2400" dirty="0" smtClean="0"/>
              <a:t>kittens</a:t>
            </a:r>
          </a:p>
          <a:p>
            <a:pPr algn="ctr"/>
            <a:r>
              <a:rPr lang="en-US" sz="2400" dirty="0" smtClean="0"/>
              <a:t>community</a:t>
            </a:r>
          </a:p>
          <a:p>
            <a:pPr algn="ctr"/>
            <a:r>
              <a:rPr lang="en-US" sz="2400" dirty="0" smtClean="0"/>
              <a:t>feral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64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5589"/>
            <a:ext cx="8001000" cy="547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9110" y="5221524"/>
            <a:ext cx="5764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8000"/>
                </a:solidFill>
              </a:rPr>
              <a:t>Words to find:</a:t>
            </a:r>
          </a:p>
          <a:p>
            <a:pPr algn="ctr"/>
            <a:r>
              <a:rPr lang="en-US" sz="2400" dirty="0" smtClean="0"/>
              <a:t>food</a:t>
            </a:r>
          </a:p>
          <a:p>
            <a:pPr algn="ctr"/>
            <a:r>
              <a:rPr lang="en-US" sz="2400" dirty="0" smtClean="0"/>
              <a:t>water</a:t>
            </a:r>
          </a:p>
          <a:p>
            <a:pPr algn="ctr"/>
            <a:r>
              <a:rPr lang="en-US" sz="2400" dirty="0" smtClean="0"/>
              <a:t>shelters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51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72649" cy="6858000"/>
          </a:xfrm>
          <a:prstGeom prst="rect">
            <a:avLst/>
          </a:prstGeom>
          <a:ln>
            <a:solidFill>
              <a:srgbClr val="873624"/>
            </a:solidFill>
          </a:ln>
        </p:spPr>
      </p:pic>
    </p:spTree>
    <p:extLst>
      <p:ext uri="{BB962C8B-B14F-4D97-AF65-F5344CB8AC3E}">
        <p14:creationId xmlns:p14="http://schemas.microsoft.com/office/powerpoint/2010/main" val="121962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Teach us to keep </a:t>
            </a:r>
            <a:r>
              <a:rPr lang="en-US" sz="3200" dirty="0"/>
              <a:t>pets </a:t>
            </a:r>
            <a:r>
              <a:rPr lang="en-US" sz="3200" dirty="0" smtClean="0"/>
              <a:t>healthy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Learn </a:t>
            </a:r>
            <a:r>
              <a:rPr lang="en-US" sz="3200" dirty="0"/>
              <a:t>how fleas, heartworms </a:t>
            </a:r>
            <a:r>
              <a:rPr lang="en-US" sz="3200" dirty="0" smtClean="0"/>
              <a:t>and ticks </a:t>
            </a:r>
            <a:r>
              <a:rPr lang="en-US" sz="3200" dirty="0"/>
              <a:t>can hurt our cats and dogs and the ways that we can </a:t>
            </a:r>
            <a:r>
              <a:rPr lang="en-US" sz="3200" dirty="0" smtClean="0"/>
              <a:t>protect our </a:t>
            </a:r>
            <a:r>
              <a:rPr lang="en-US" sz="3200" dirty="0"/>
              <a:t>furry friends from these pests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82600"/>
            <a:ext cx="79629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0"/>
            <a:ext cx="345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082" y="240347"/>
            <a:ext cx="7223436" cy="128078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ID tags and Micro Chipping</a:t>
            </a:r>
            <a:endParaRPr lang="en-US" sz="4800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56" y="1808907"/>
            <a:ext cx="6972562" cy="46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Teach us to keep pets safe and healthy</a:t>
            </a:r>
          </a:p>
          <a:p>
            <a:endParaRPr lang="en-US" sz="3200" dirty="0" smtClean="0"/>
          </a:p>
          <a:p>
            <a:r>
              <a:rPr lang="en-US" sz="3200" dirty="0" smtClean="0"/>
              <a:t>Teaches us</a:t>
            </a:r>
            <a:r>
              <a:rPr lang="en-US" sz="3200" dirty="0"/>
              <a:t> </a:t>
            </a:r>
            <a:r>
              <a:rPr lang="en-US" sz="3200" dirty="0" smtClean="0"/>
              <a:t>how wearing </a:t>
            </a:r>
            <a:r>
              <a:rPr lang="en-US" sz="3200" dirty="0"/>
              <a:t>an ID tag and </a:t>
            </a:r>
            <a:r>
              <a:rPr lang="en-US" sz="3200" dirty="0" smtClean="0"/>
              <a:t>micro chipping </a:t>
            </a:r>
            <a:r>
              <a:rPr lang="en-US" sz="3200" dirty="0"/>
              <a:t>can help an animal if he or </a:t>
            </a:r>
            <a:r>
              <a:rPr lang="en-US" sz="3200" dirty="0" smtClean="0"/>
              <a:t>she becomes </a:t>
            </a:r>
            <a:r>
              <a:rPr lang="en-US" sz="3200" dirty="0"/>
              <a:t>lost.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2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A Guide to Detective Bear’s </a:t>
            </a:r>
            <a:r>
              <a:rPr lang="en-US" dirty="0" smtClean="0"/>
              <a:t>“Don’t </a:t>
            </a:r>
            <a:r>
              <a:rPr lang="en-US" dirty="0"/>
              <a:t>Lose </a:t>
            </a:r>
            <a:r>
              <a:rPr lang="en-US" dirty="0" smtClean="0"/>
              <a:t>Heart” Bookmark</a:t>
            </a:r>
          </a:p>
          <a:p>
            <a:r>
              <a:rPr lang="en-US" dirty="0"/>
              <a:t>Brochure guide to the bookmarks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Don’t Lose Heart” Activity sheet</a:t>
            </a:r>
          </a:p>
          <a:p>
            <a:r>
              <a:rPr lang="en-US" dirty="0" smtClean="0"/>
              <a:t>“Don’t Lose Heart” Bookmark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/>
              <a:t>Bear’s Cub Humane Education </a:t>
            </a:r>
            <a:r>
              <a:rPr lang="en-US" sz="2400" dirty="0" smtClean="0"/>
              <a:t>Certificate for end of all lessons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6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Grades K-2: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can watch videos ID tags and micro chipping. The teacher can go through the slides with all the information from the hand out.</a:t>
            </a:r>
          </a:p>
          <a:p>
            <a:pPr lvl="1"/>
            <a:r>
              <a:rPr lang="en-US" dirty="0" smtClean="0"/>
              <a:t>Students will </a:t>
            </a:r>
            <a:r>
              <a:rPr lang="en-US" dirty="0"/>
              <a:t>complete Bear’s </a:t>
            </a:r>
            <a:r>
              <a:rPr lang="en-US" dirty="0" smtClean="0"/>
              <a:t>“Don’t </a:t>
            </a:r>
            <a:r>
              <a:rPr lang="en-US" dirty="0"/>
              <a:t>Lose Heart </a:t>
            </a:r>
            <a:r>
              <a:rPr lang="en-US" dirty="0" smtClean="0"/>
              <a:t>Bookmark” Activity sheet, which goes along with the bookmark.</a:t>
            </a:r>
          </a:p>
          <a:p>
            <a:pPr lvl="1"/>
            <a:r>
              <a:rPr lang="en-US" dirty="0"/>
              <a:t>Students will earn a Bear’s Cub Humane Education Certificate after completing all three bookmarks!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Options for Students K-2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052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Grades 3-6: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can watch videos on ID </a:t>
            </a:r>
            <a:r>
              <a:rPr lang="en-US" dirty="0"/>
              <a:t>tags and </a:t>
            </a:r>
            <a:r>
              <a:rPr lang="en-US" dirty="0" smtClean="0"/>
              <a:t>micro chipping. The teacher can go through the slides with all the information from the hand out.</a:t>
            </a:r>
          </a:p>
          <a:p>
            <a:pPr lvl="1"/>
            <a:r>
              <a:rPr lang="en-US" dirty="0" smtClean="0"/>
              <a:t>Students can read handout on their own or in partnerships or groups.</a:t>
            </a:r>
          </a:p>
          <a:p>
            <a:pPr lvl="1"/>
            <a:r>
              <a:rPr lang="en-US" dirty="0" smtClean="0"/>
              <a:t>Students will </a:t>
            </a:r>
            <a:r>
              <a:rPr lang="en-US" dirty="0"/>
              <a:t>complete Bear’s </a:t>
            </a:r>
            <a:r>
              <a:rPr lang="en-US" dirty="0" smtClean="0"/>
              <a:t>“Don’t </a:t>
            </a:r>
            <a:r>
              <a:rPr lang="en-US" dirty="0"/>
              <a:t>Lose </a:t>
            </a:r>
            <a:r>
              <a:rPr lang="en-US" dirty="0" smtClean="0"/>
              <a:t>Heart” Bookmark Activity sheet, which goes along with the bookmark.</a:t>
            </a:r>
          </a:p>
          <a:p>
            <a:pPr lvl="1"/>
            <a:r>
              <a:rPr lang="en-US" dirty="0"/>
              <a:t>Students will earn a Bear’s Cub Humane Education Certificate after completing all three bookmarks!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Options for Students Grades 3-6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752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K-2</a:t>
            </a:r>
          </a:p>
          <a:p>
            <a:pPr marL="411480" lvl="1" indent="0">
              <a:buNone/>
            </a:pPr>
            <a:r>
              <a:rPr lang="en-US" b="1" dirty="0" smtClean="0"/>
              <a:t>Micro chipping:</a:t>
            </a:r>
          </a:p>
          <a:p>
            <a:pPr lvl="1"/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n0kySDFlxlQ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TiowQx0ieP8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and up:</a:t>
            </a:r>
          </a:p>
          <a:p>
            <a:pPr marL="411480" lvl="1" indent="0">
              <a:buNone/>
            </a:pPr>
            <a:r>
              <a:rPr lang="en-US" b="1" dirty="0" smtClean="0"/>
              <a:t>Micro chipping: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TiowQx0ieP8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https://www.youtube.com/watch?v=uKN-mS-</a:t>
            </a:r>
            <a:r>
              <a:rPr lang="en-US" dirty="0" smtClean="0">
                <a:hlinkClick r:id="rId4"/>
              </a:rPr>
              <a:t>0fPg</a:t>
            </a:r>
            <a:r>
              <a:rPr lang="en-US" dirty="0" smtClean="0"/>
              <a:t> </a:t>
            </a:r>
          </a:p>
          <a:p>
            <a:pPr marL="411480" lvl="1" indent="0">
              <a:buNone/>
            </a:pPr>
            <a:r>
              <a:rPr lang="en-US" b="1" dirty="0" smtClean="0"/>
              <a:t>I. D Tags and Micro chipping</a:t>
            </a:r>
          </a:p>
          <a:p>
            <a:pPr lvl="1"/>
            <a:r>
              <a:rPr lang="en-US" dirty="0">
                <a:hlinkClick r:id="rId5"/>
              </a:rPr>
              <a:t>https://youtu.be/V1-</a:t>
            </a:r>
            <a:r>
              <a:rPr lang="en-US" dirty="0" smtClean="0">
                <a:hlinkClick r:id="rId5"/>
              </a:rPr>
              <a:t>jrN8qReM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Video Options on micro chipping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734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en-US" sz="2400" dirty="0" smtClean="0"/>
              <a:t>Answer the questions based on what you learned from the slides, videos, </a:t>
            </a:r>
            <a:r>
              <a:rPr lang="en-US" sz="2400" dirty="0"/>
              <a:t>the bookmark, the guide, and brochure</a:t>
            </a:r>
            <a:r>
              <a:rPr lang="en-US" sz="2400" dirty="0" smtClean="0"/>
              <a:t>.</a:t>
            </a:r>
          </a:p>
          <a:p>
            <a:pPr marL="0" lvl="1" indent="0">
              <a:buNone/>
            </a:pPr>
            <a:endParaRPr lang="en-US" sz="2400" dirty="0"/>
          </a:p>
          <a:p>
            <a:r>
              <a:rPr lang="en-US" dirty="0" smtClean="0"/>
              <a:t>Complete the activity sheet for this lesson and answers can be written on the bookmarks at another time.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 smtClean="0"/>
              <a:t>You can then earn a </a:t>
            </a:r>
            <a:r>
              <a:rPr lang="en-US" sz="2400" dirty="0"/>
              <a:t>Bear’s Cub Humane Education </a:t>
            </a:r>
            <a:r>
              <a:rPr lang="en-US" sz="2400" dirty="0" smtClean="0"/>
              <a:t>Certificate!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9656"/>
            <a:ext cx="7756263" cy="1054250"/>
          </a:xfrm>
        </p:spPr>
        <p:txBody>
          <a:bodyPr/>
          <a:lstStyle/>
          <a:p>
            <a:r>
              <a:rPr lang="en-US" dirty="0" smtClean="0"/>
              <a:t>Now it’s bookmark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“A </a:t>
            </a:r>
            <a:r>
              <a:rPr lang="en-US" dirty="0"/>
              <a:t>Guide to Can You Help Detective Bear? </a:t>
            </a:r>
            <a:r>
              <a:rPr lang="en-US" dirty="0" smtClean="0"/>
              <a:t>Bookmark”</a:t>
            </a:r>
            <a:endParaRPr lang="en-US" dirty="0" smtClean="0"/>
          </a:p>
          <a:p>
            <a:r>
              <a:rPr lang="en-US" dirty="0" smtClean="0"/>
              <a:t>Brochure guide to the bookmarks</a:t>
            </a:r>
            <a:endParaRPr lang="en-US" dirty="0" smtClean="0"/>
          </a:p>
          <a:p>
            <a:r>
              <a:rPr lang="en-US" dirty="0" smtClean="0"/>
              <a:t>“Can you help Detective Bear?” Activity sheet</a:t>
            </a:r>
          </a:p>
          <a:p>
            <a:r>
              <a:rPr lang="en-US" dirty="0" smtClean="0"/>
              <a:t>“Can </a:t>
            </a:r>
            <a:r>
              <a:rPr lang="en-US" dirty="0"/>
              <a:t>you help Detective Bear</a:t>
            </a:r>
            <a:r>
              <a:rPr lang="en-US" dirty="0" smtClean="0"/>
              <a:t>?” Bookmark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/>
              <a:t>Bear’s Cub Humane Education </a:t>
            </a:r>
            <a:r>
              <a:rPr lang="en-US" sz="2400" dirty="0" smtClean="0"/>
              <a:t>Certificate for end of all lessons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7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35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3192" y="691435"/>
            <a:ext cx="191590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Blaze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IMG_63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101" y="2727119"/>
            <a:ext cx="4448066" cy="33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60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15" y="193987"/>
            <a:ext cx="4495800" cy="133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05" y="1776838"/>
            <a:ext cx="90245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To print all the materials from this program: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Unicode MS"/>
                <a:cs typeface="Arial Unicode MS"/>
                <a:hlinkClick r:id="rId3"/>
              </a:rPr>
              <a:t>https://www.dobugshavebellybuttons.com/educational-materials</a:t>
            </a:r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  <a:hlinkClick r:id="rId3"/>
              </a:rPr>
              <a:t>/</a:t>
            </a:r>
            <a:r>
              <a:rPr lang="en-US" sz="3600" b="1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</a:t>
            </a:r>
            <a:endParaRPr lang="en-US" sz="3600" b="1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To </a:t>
            </a:r>
            <a:r>
              <a:rPr lang="en-US" sz="3200" dirty="0">
                <a:solidFill>
                  <a:schemeClr val="bg1"/>
                </a:solidFill>
                <a:latin typeface="Arial Unicode MS"/>
                <a:cs typeface="Arial Unicode MS"/>
              </a:rPr>
              <a:t>learn more about our programs, please visit our website </a:t>
            </a:r>
            <a:r>
              <a:rPr lang="en-US" sz="32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at: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Unicode MS"/>
                <a:cs typeface="Arial Unicode MS"/>
                <a:hlinkClick r:id="rId4"/>
              </a:rPr>
              <a:t>www.tortorellafoundation.org</a:t>
            </a:r>
            <a:r>
              <a:rPr lang="en-US" sz="36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and </a:t>
            </a:r>
            <a:r>
              <a:rPr lang="en-US" sz="3200" dirty="0">
                <a:solidFill>
                  <a:schemeClr val="bg1"/>
                </a:solidFill>
                <a:latin typeface="Arial Unicode MS"/>
                <a:cs typeface="Arial Unicode MS"/>
              </a:rPr>
              <a:t>our F</a:t>
            </a:r>
            <a:r>
              <a:rPr lang="en-US" sz="32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acebook</a:t>
            </a:r>
            <a:endParaRPr lang="en-US" sz="32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Unicode MS"/>
                <a:cs typeface="Arial Unicode MS"/>
              </a:rPr>
              <a:t>page </a:t>
            </a:r>
            <a:r>
              <a:rPr lang="en-US" sz="3600" dirty="0">
                <a:solidFill>
                  <a:schemeClr val="bg1"/>
                </a:solidFill>
                <a:latin typeface="Arial Unicode MS"/>
                <a:cs typeface="Arial Unicode MS"/>
                <a:hlinkClick r:id="rId5"/>
              </a:rPr>
              <a:t>www.facebook.com/</a:t>
            </a:r>
            <a:r>
              <a:rPr lang="en-US" sz="3600" dirty="0" smtClean="0">
                <a:solidFill>
                  <a:schemeClr val="bg1"/>
                </a:solidFill>
                <a:latin typeface="Arial Unicode MS"/>
                <a:cs typeface="Arial Unicode MS"/>
                <a:hlinkClick r:id="rId5"/>
              </a:rPr>
              <a:t>tortorellafoundation</a:t>
            </a:r>
            <a:r>
              <a:rPr lang="en-US" sz="3600" dirty="0" smtClean="0">
                <a:solidFill>
                  <a:schemeClr val="bg1"/>
                </a:solidFill>
                <a:latin typeface="Arial Unicode MS"/>
                <a:cs typeface="Arial Unicode MS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5524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Grades K-2: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can watch videos on fleas, ticks, and heartworm. The teacher can go through the slides with all the information from the hand out.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Students will complete Detective Bear’s Activity sheet, which goes along with the bookmark.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Students will earn a Bear’s Cub Humane Education </a:t>
            </a:r>
            <a:r>
              <a:rPr lang="en-US" dirty="0" smtClean="0"/>
              <a:t>Certificate after completing all three bookmarks!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Options for Students K-2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852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Grades 3-6: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Students can watch videos on fleas, ticks, and heartworm. The teacher can go through the slides with all the information from the hand out.</a:t>
            </a:r>
          </a:p>
          <a:p>
            <a:pPr lvl="1"/>
            <a:r>
              <a:rPr lang="en-US" dirty="0" smtClean="0"/>
              <a:t>Students can read handout or brochure on their own or in partnerships or groups.</a:t>
            </a:r>
          </a:p>
          <a:p>
            <a:pPr lvl="1"/>
            <a:r>
              <a:rPr lang="en-US" dirty="0" smtClean="0"/>
              <a:t>Students will complete Detective Bear’s Activity sheet, which goes along with the bookmark.</a:t>
            </a:r>
          </a:p>
          <a:p>
            <a:pPr lvl="1"/>
            <a:r>
              <a:rPr lang="en-US" dirty="0"/>
              <a:t>Students will earn a Bear’s Cub Humane Education Certificate after completing all three bookmarks!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 Options for Students Grades 3-6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580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K-2:</a:t>
            </a:r>
          </a:p>
          <a:p>
            <a:pPr lvl="1"/>
            <a:r>
              <a:rPr lang="en-US" dirty="0"/>
              <a:t>Fleas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SKyDrAyaAUA</a:t>
            </a:r>
            <a:endParaRPr lang="en-US" dirty="0" smtClean="0"/>
          </a:p>
          <a:p>
            <a:pPr lvl="1"/>
            <a:r>
              <a:rPr lang="en-US" dirty="0"/>
              <a:t>Ticks: </a:t>
            </a: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sU8wLgXZ92M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and up</a:t>
            </a:r>
          </a:p>
          <a:p>
            <a:pPr lvl="1"/>
            <a:r>
              <a:rPr lang="en-US" dirty="0" smtClean="0"/>
              <a:t>General information on fleas </a:t>
            </a:r>
            <a:r>
              <a:rPr lang="en-US" dirty="0"/>
              <a:t>and ticks: </a:t>
            </a:r>
            <a:r>
              <a:rPr lang="en-US" dirty="0">
                <a:hlinkClick r:id="rId4"/>
              </a:rPr>
              <a:t>https://www.youtube.com/watch?v=ynEMFFj-</a:t>
            </a:r>
            <a:r>
              <a:rPr lang="en-US" dirty="0" smtClean="0">
                <a:hlinkClick r:id="rId4"/>
              </a:rPr>
              <a:t>PSM</a:t>
            </a:r>
            <a:endParaRPr lang="en-US" dirty="0" smtClean="0"/>
          </a:p>
          <a:p>
            <a:pPr lvl="1"/>
            <a:r>
              <a:rPr lang="en-US" dirty="0"/>
              <a:t>Flea and Tick medication: </a:t>
            </a:r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tBpaoz9z1Mw</a:t>
            </a:r>
            <a:endParaRPr lang="en-US" dirty="0" smtClean="0"/>
          </a:p>
          <a:p>
            <a:pPr lvl="1"/>
            <a:r>
              <a:rPr lang="en-US" dirty="0"/>
              <a:t>Heartworm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://www.youtube.com/watch?v=</a:t>
            </a:r>
            <a:r>
              <a:rPr lang="en-US" dirty="0" smtClean="0">
                <a:hlinkClick r:id="rId6"/>
              </a:rPr>
              <a:t>3XP92QliwgQ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Video Options on Fleas and Ticks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177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Even with his cap and trench coat, it’s easy to recognize that Detective Bear is a dog... a very special one at that!</a:t>
            </a:r>
          </a:p>
          <a:p>
            <a:r>
              <a:rPr lang="en-US" dirty="0"/>
              <a:t>Bear was the Tortorella Family’s pet and they loved him very much. After he passed away, the family decided </a:t>
            </a:r>
            <a:r>
              <a:rPr lang="en-US" dirty="0" smtClean="0"/>
              <a:t>to help </a:t>
            </a:r>
            <a:r>
              <a:rPr lang="en-US" dirty="0"/>
              <a:t>animals in his name. They created Bear’s Angels , a program for shelters and rescues who do great </a:t>
            </a:r>
            <a:r>
              <a:rPr lang="en-US" dirty="0" smtClean="0"/>
              <a:t>things for </a:t>
            </a:r>
            <a:r>
              <a:rPr lang="en-US" dirty="0"/>
              <a:t>animals in need.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Detective Bear?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0" y="4953000"/>
            <a:ext cx="1820333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1903</Words>
  <Application>Microsoft Macintosh PowerPoint</Application>
  <PresentationFormat>On-screen Show (4:3)</PresentationFormat>
  <Paragraphs>207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Hardcover</vt:lpstr>
      <vt:lpstr>PowerPoint Presentation</vt:lpstr>
      <vt:lpstr>Bookmark  Lessons</vt:lpstr>
      <vt:lpstr>PowerPoint Presentation</vt:lpstr>
      <vt:lpstr>Objectives:</vt:lpstr>
      <vt:lpstr>Materials Needed:</vt:lpstr>
      <vt:lpstr>Activity Options for Students K-2</vt:lpstr>
      <vt:lpstr>Activity Options for Students Grades 3-6</vt:lpstr>
      <vt:lpstr>Video Options on Fleas and Ticks </vt:lpstr>
      <vt:lpstr>Who is Detective Bear?</vt:lpstr>
      <vt:lpstr>In Honor of Bear</vt:lpstr>
      <vt:lpstr>Help Detective Bear</vt:lpstr>
      <vt:lpstr>Fleas</vt:lpstr>
      <vt:lpstr>Fleas</vt:lpstr>
      <vt:lpstr>Heartworm</vt:lpstr>
      <vt:lpstr>Heartworm</vt:lpstr>
      <vt:lpstr>Heartworm</vt:lpstr>
      <vt:lpstr>Ticks</vt:lpstr>
      <vt:lpstr>Ticks</vt:lpstr>
      <vt:lpstr>How can we help our pets so that they won’t get sick?</vt:lpstr>
      <vt:lpstr>Now it’s bookmark time!</vt:lpstr>
      <vt:lpstr>PowerPoint Presentation</vt:lpstr>
      <vt:lpstr>Answer 1:</vt:lpstr>
      <vt:lpstr>PowerPoint Presentation</vt:lpstr>
      <vt:lpstr>Answer 2:</vt:lpstr>
      <vt:lpstr>PowerPoint Presentation</vt:lpstr>
      <vt:lpstr>Answer 3:</vt:lpstr>
      <vt:lpstr>PowerPoint Presentation</vt:lpstr>
      <vt:lpstr>Miss Kitty Watson’s - Helping Community Cats Bookmark</vt:lpstr>
      <vt:lpstr>Objectives:</vt:lpstr>
      <vt:lpstr>Materials Needed:</vt:lpstr>
      <vt:lpstr>Activity Options for Students K-2</vt:lpstr>
      <vt:lpstr>Activity Options for Students Grades 3-6</vt:lpstr>
      <vt:lpstr>Video Options on community and feral cats. </vt:lpstr>
      <vt:lpstr>Who is Miss Kitty Watson?</vt:lpstr>
      <vt:lpstr>Now it’s bookmark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 tags and Micro Chipping</vt:lpstr>
      <vt:lpstr>Objectives:</vt:lpstr>
      <vt:lpstr>Materials Needed:</vt:lpstr>
      <vt:lpstr>Activity Options for Students K-2</vt:lpstr>
      <vt:lpstr>Activity Options for Students Grades 3-6</vt:lpstr>
      <vt:lpstr>Video Options on micro chipping </vt:lpstr>
      <vt:lpstr>Now it’s bookmark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Tortorella</dc:creator>
  <cp:lastModifiedBy>Brittany Tortorella</cp:lastModifiedBy>
  <cp:revision>95</cp:revision>
  <dcterms:created xsi:type="dcterms:W3CDTF">2020-05-06T18:51:58Z</dcterms:created>
  <dcterms:modified xsi:type="dcterms:W3CDTF">2020-05-22T17:35:58Z</dcterms:modified>
</cp:coreProperties>
</file>